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6"/>
  </p:notesMasterIdLst>
  <p:sldIdLst>
    <p:sldId id="256" r:id="rId2"/>
    <p:sldId id="257" r:id="rId3"/>
    <p:sldId id="262" r:id="rId4"/>
    <p:sldId id="263" r:id="rId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94B8895-A2B4-4BD5-ABE0-21AB4F14CA6B}">
  <a:tblStyle styleId="{394B8895-A2B4-4BD5-ABE0-21AB4F14CA6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1194" y="4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1330826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e13a4b22e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e13a4b22e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e13a4b22e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e13a4b22e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/>
        </p:nvSpPr>
        <p:spPr>
          <a:xfrm>
            <a:off x="3157200" y="3615100"/>
            <a:ext cx="3586500" cy="12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 dirty="0"/>
              <a:t>1 x KTNF KR5</a:t>
            </a:r>
            <a:r>
              <a:rPr lang="en-US" altLang="ko" sz="1000" b="1" dirty="0"/>
              <a:t>7</a:t>
            </a:r>
            <a:r>
              <a:rPr lang="ko" sz="1000" b="1" dirty="0"/>
              <a:t>0S1 </a:t>
            </a:r>
            <a:endParaRPr sz="1000" b="1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2 x Intel Xeon Silver 4114 2.20GHz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24 x 64GB (1.5TB) Memory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2 x 480GB SATA SSD 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 16/32Gb </a:t>
            </a:r>
            <a:r>
              <a:rPr lang="en-US" altLang="ko" sz="1000" dirty="0"/>
              <a:t>2</a:t>
            </a:r>
            <a:r>
              <a:rPr lang="ko" sz="1000" dirty="0"/>
              <a:t>-Port Host Bus Adaptor</a:t>
            </a:r>
            <a:endParaRPr sz="1000" dirty="0"/>
          </a:p>
          <a:p>
            <a:pPr marL="457200" lvl="0" indent="-292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 1Gb Ethernet</a:t>
            </a:r>
            <a:endParaRPr sz="1000" dirty="0"/>
          </a:p>
        </p:txBody>
      </p:sp>
      <p:sp>
        <p:nvSpPr>
          <p:cNvPr id="56" name="Google Shape;56;p13"/>
          <p:cNvSpPr txBox="1"/>
          <p:nvPr/>
        </p:nvSpPr>
        <p:spPr>
          <a:xfrm>
            <a:off x="100150" y="3615100"/>
            <a:ext cx="2745900" cy="12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 dirty="0"/>
              <a:t>2 x ATEC A6HGBCP </a:t>
            </a:r>
            <a:endParaRPr sz="1000" b="1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Intel Xeon E3-1270 V5 3.60GHz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2 x 8GB Memory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1TB SATA HDD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250GB SATA SSD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 x 1Gb Ethernet</a:t>
            </a:r>
            <a:endParaRPr sz="1000" dirty="0"/>
          </a:p>
        </p:txBody>
      </p:sp>
      <p:sp>
        <p:nvSpPr>
          <p:cNvPr id="57" name="Google Shape;57;p13"/>
          <p:cNvSpPr txBox="1"/>
          <p:nvPr/>
        </p:nvSpPr>
        <p:spPr>
          <a:xfrm>
            <a:off x="448200" y="3271150"/>
            <a:ext cx="22443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1" u="sng"/>
              <a:t>Web Application Server</a:t>
            </a:r>
            <a:endParaRPr sz="1200" b="1" u="sng"/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49900" y="835248"/>
            <a:ext cx="1286800" cy="247505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 txBox="1"/>
          <p:nvPr/>
        </p:nvSpPr>
        <p:spPr>
          <a:xfrm>
            <a:off x="6284025" y="3655450"/>
            <a:ext cx="3586500" cy="115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 dirty="0"/>
              <a:t>1 x UNIWIDE FCH2800</a:t>
            </a:r>
            <a:endParaRPr sz="1000" b="1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16 x 32GB (512GB) Cache Memory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en-US" altLang="ko" sz="1000" dirty="0"/>
              <a:t>8</a:t>
            </a:r>
            <a:r>
              <a:rPr lang="ko" sz="1000" dirty="0"/>
              <a:t> x 1.6TB FMD Drive</a:t>
            </a:r>
            <a:endParaRPr sz="1000" dirty="0"/>
          </a:p>
          <a:p>
            <a: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-"/>
            </a:pPr>
            <a:r>
              <a:rPr lang="ko" sz="1000" dirty="0"/>
              <a:t>4 x 8/16Gb  8-Port Host Bus Adaptor</a:t>
            </a:r>
            <a:endParaRPr sz="1000" dirty="0"/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12548" y="1226433"/>
            <a:ext cx="1476387" cy="7243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1" name="Google Shape;61;p13"/>
          <p:cNvCxnSpPr>
            <a:stCxn id="62" idx="3"/>
          </p:cNvCxnSpPr>
          <p:nvPr/>
        </p:nvCxnSpPr>
        <p:spPr>
          <a:xfrm rot="10800000" flipH="1">
            <a:off x="2012550" y="1910400"/>
            <a:ext cx="680100" cy="819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63;p13"/>
          <p:cNvCxnSpPr/>
          <p:nvPr/>
        </p:nvCxnSpPr>
        <p:spPr>
          <a:xfrm>
            <a:off x="3335550" y="1910550"/>
            <a:ext cx="350400" cy="68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" name="Google Shape;64;p13"/>
          <p:cNvSpPr txBox="1"/>
          <p:nvPr/>
        </p:nvSpPr>
        <p:spPr>
          <a:xfrm>
            <a:off x="2359800" y="1154550"/>
            <a:ext cx="1559400" cy="27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000" b="1"/>
              <a:t>1Gb Ethernet Switch</a:t>
            </a:r>
            <a:endParaRPr sz="1000" b="1"/>
          </a:p>
        </p:txBody>
      </p:sp>
      <p:cxnSp>
        <p:nvCxnSpPr>
          <p:cNvPr id="65" name="Google Shape;65;p13"/>
          <p:cNvCxnSpPr/>
          <p:nvPr/>
        </p:nvCxnSpPr>
        <p:spPr>
          <a:xfrm>
            <a:off x="5231250" y="2821800"/>
            <a:ext cx="17550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66;p13"/>
          <p:cNvSpPr txBox="1"/>
          <p:nvPr/>
        </p:nvSpPr>
        <p:spPr>
          <a:xfrm>
            <a:off x="3645600" y="3271150"/>
            <a:ext cx="14763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1" u="sng"/>
              <a:t>Database Server</a:t>
            </a:r>
            <a:endParaRPr sz="1200" b="1" u="sng"/>
          </a:p>
        </p:txBody>
      </p:sp>
      <p:sp>
        <p:nvSpPr>
          <p:cNvPr id="67" name="Google Shape;67;p13"/>
          <p:cNvSpPr txBox="1"/>
          <p:nvPr/>
        </p:nvSpPr>
        <p:spPr>
          <a:xfrm>
            <a:off x="7048500" y="3271150"/>
            <a:ext cx="8739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200" b="1" u="sng"/>
              <a:t>Storage</a:t>
            </a:r>
            <a:endParaRPr sz="1200" b="1" u="sng"/>
          </a:p>
        </p:txBody>
      </p:sp>
      <p:sp>
        <p:nvSpPr>
          <p:cNvPr id="68" name="Google Shape;68;p13"/>
          <p:cNvSpPr txBox="1"/>
          <p:nvPr/>
        </p:nvSpPr>
        <p:spPr>
          <a:xfrm>
            <a:off x="2617450" y="24750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/>
              <a:t>Priced Configuration (KTNF)</a:t>
            </a:r>
            <a:endParaRPr sz="1800" b="1"/>
          </a:p>
        </p:txBody>
      </p:sp>
      <p:pic>
        <p:nvPicPr>
          <p:cNvPr id="69" name="Google Shape;69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9275" y="2132045"/>
            <a:ext cx="1421074" cy="1232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6350" y="2132045"/>
            <a:ext cx="1421074" cy="123225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3"/>
          <p:cNvSpPr/>
          <p:nvPr/>
        </p:nvSpPr>
        <p:spPr>
          <a:xfrm>
            <a:off x="357750" y="2153550"/>
            <a:ext cx="1654800" cy="1151700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28" name="Picture 4" descr="http://www.ktnf.co.kr/data/goodsImages/1558942896_VIEW.jpg">
            <a:extLst>
              <a:ext uri="{FF2B5EF4-FFF2-40B4-BE49-F238E27FC236}">
                <a16:creationId xmlns:a16="http://schemas.microsoft.com/office/drawing/2014/main" id="{3A0846BE-A242-46DA-B9DE-DDBAC27F86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6" t="41442" r="13976" b="30605"/>
          <a:stretch/>
        </p:blipFill>
        <p:spPr bwMode="auto">
          <a:xfrm>
            <a:off x="3343285" y="2460170"/>
            <a:ext cx="1921014" cy="54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" name="Google Shape;75;p14"/>
          <p:cNvGraphicFramePr/>
          <p:nvPr>
            <p:extLst>
              <p:ext uri="{D42A27DB-BD31-4B8C-83A1-F6EECF244321}">
                <p14:modId xmlns:p14="http://schemas.microsoft.com/office/powerpoint/2010/main" val="2564070024"/>
              </p:ext>
            </p:extLst>
          </p:nvPr>
        </p:nvGraphicFramePr>
        <p:xfrm>
          <a:off x="176250" y="1238250"/>
          <a:ext cx="8599125" cy="2880300"/>
        </p:xfrm>
        <a:graphic>
          <a:graphicData uri="http://schemas.openxmlformats.org/drawingml/2006/table">
            <a:tbl>
              <a:tblPr>
                <a:noFill/>
                <a:tableStyleId>{394B8895-A2B4-4BD5-ABE0-21AB4F14CA6B}</a:tableStyleId>
              </a:tblPr>
              <a:tblGrid>
                <a:gridCol w="173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2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1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095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1000">
                <a:tc rowSpan="2"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 dirty="0"/>
                        <a:t>System Components</a:t>
                      </a:r>
                      <a:endParaRPr sz="1000" b="1" dirty="0"/>
                    </a:p>
                  </a:txBody>
                  <a:tcPr marL="91425" marR="91425" marT="91425" marB="91425" anchor="ctr"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200" b="1"/>
                        <a:t>DB Server</a:t>
                      </a:r>
                      <a:endParaRPr sz="1200" b="1"/>
                    </a:p>
                  </a:txBody>
                  <a:tcPr marL="91425" marR="91425" marT="91425" marB="91425" anchor="ctr"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200" b="1"/>
                        <a:t>WAS Server</a:t>
                      </a:r>
                      <a:endParaRPr sz="1200" b="1"/>
                    </a:p>
                  </a:txBody>
                  <a:tcPr marL="91425" marR="91425" marT="91425" marB="91425" anchor="ctr"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Quantity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Description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Quantity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b="1"/>
                        <a:t>Description</a:t>
                      </a:r>
                      <a:endParaRPr sz="1000" b="1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Processors/Cores/Threads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2/20/40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>
                          <a:solidFill>
                            <a:schemeClr val="dk1"/>
                          </a:solidFill>
                        </a:rPr>
                        <a:t>Intel Xeon Silver 4114 2.20GHz</a:t>
                      </a: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1/4/8</a:t>
                      </a: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Intel Xeon E3-1270 V5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Memory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24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64GB</a:t>
                      </a: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/>
                        <a:t>2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/>
                        <a:t>8</a:t>
                      </a:r>
                      <a:r>
                        <a:rPr lang="ko" sz="1000" dirty="0"/>
                        <a:t>GB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Storage Controller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MegaRAID SAS-3 3108</a:t>
                      </a:r>
                      <a:endParaRPr sz="1000" dirty="0"/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QLogic ISP27</a:t>
                      </a:r>
                      <a:r>
                        <a:rPr lang="en-US" altLang="ko" sz="1000" dirty="0"/>
                        <a:t>22</a:t>
                      </a:r>
                      <a:r>
                        <a:rPr lang="ko" sz="1000" dirty="0"/>
                        <a:t>-based 16/32Gb HBA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Storage Device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2</a:t>
                      </a:r>
                      <a:endParaRPr lang="en-US" altLang="ko" sz="1000" dirty="0"/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000" dirty="0"/>
                        <a:t>8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480GB SATA SSD </a:t>
                      </a:r>
                      <a:endParaRPr lang="en-US" altLang="ko" sz="1000" dirty="0"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>
                          <a:solidFill>
                            <a:schemeClr val="dk1"/>
                          </a:solidFill>
                        </a:rPr>
                        <a:t>1.6TB FMD SSD (External)</a:t>
                      </a:r>
                      <a:endParaRPr lang="en-US" altLang="ko-KR" sz="1000" dirty="0">
                        <a:solidFill>
                          <a:schemeClr val="dk1"/>
                        </a:solidFill>
                      </a:endParaRPr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1</a:t>
                      </a: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1TB SATA HDD</a:t>
                      </a:r>
                      <a:endParaRPr sz="1000" dirty="0"/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250GB SATA SSD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 dirty="0"/>
                        <a:t>Total Storage Capacity</a:t>
                      </a:r>
                      <a:endParaRPr sz="1000" dirty="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" sz="1000"/>
                        <a:t>-</a:t>
                      </a:r>
                      <a:endParaRPr sz="1000"/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" sz="1000" dirty="0"/>
                        <a:t>13.76</a:t>
                      </a:r>
                      <a:r>
                        <a:rPr lang="ko" sz="1000" dirty="0"/>
                        <a:t>TB</a:t>
                      </a:r>
                      <a:endParaRPr sz="1000" dirty="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 anchor="ctr"/>
                </a:tc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/>
                    </a:p>
                  </a:txBody>
                  <a:tcPr marL="91425" marR="91425" marT="91425" marB="91425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6" name="Google Shape;76;p14"/>
          <p:cNvSpPr txBox="1"/>
          <p:nvPr/>
        </p:nvSpPr>
        <p:spPr>
          <a:xfrm>
            <a:off x="2617450" y="24750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/>
              <a:t>Priced Configuration (KTNF)</a:t>
            </a:r>
            <a:endParaRPr sz="18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9"/>
          <p:cNvSpPr txBox="1"/>
          <p:nvPr/>
        </p:nvSpPr>
        <p:spPr>
          <a:xfrm>
            <a:off x="373925" y="52885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/>
              <a:t>L2 Network Switch</a:t>
            </a:r>
            <a:endParaRPr sz="1800" b="1"/>
          </a:p>
        </p:txBody>
      </p:sp>
      <p:sp>
        <p:nvSpPr>
          <p:cNvPr id="132" name="Google Shape;132;p19"/>
          <p:cNvSpPr txBox="1"/>
          <p:nvPr/>
        </p:nvSpPr>
        <p:spPr>
          <a:xfrm>
            <a:off x="605975" y="1031575"/>
            <a:ext cx="4155300" cy="10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Vendor : ubiquoss Inc.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Model : E3010-24T</a:t>
            </a:r>
            <a:endParaRPr/>
          </a:p>
        </p:txBody>
      </p:sp>
      <p:sp>
        <p:nvSpPr>
          <p:cNvPr id="133" name="Google Shape;133;p19"/>
          <p:cNvSpPr txBox="1"/>
          <p:nvPr/>
        </p:nvSpPr>
        <p:spPr>
          <a:xfrm>
            <a:off x="424425" y="2303450"/>
            <a:ext cx="3377400" cy="4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800" b="1"/>
              <a:t>Storage</a:t>
            </a:r>
            <a:endParaRPr sz="1800" b="1"/>
          </a:p>
        </p:txBody>
      </p:sp>
      <p:sp>
        <p:nvSpPr>
          <p:cNvPr id="134" name="Google Shape;134;p19"/>
          <p:cNvSpPr txBox="1"/>
          <p:nvPr/>
        </p:nvSpPr>
        <p:spPr>
          <a:xfrm>
            <a:off x="679000" y="2711025"/>
            <a:ext cx="4155300" cy="102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Vendor : Uniwide Technology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Model : FCH2800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724912"/>
              </p:ext>
            </p:extLst>
          </p:nvPr>
        </p:nvGraphicFramePr>
        <p:xfrm>
          <a:off x="575735" y="539750"/>
          <a:ext cx="8168638" cy="1483360"/>
        </p:xfrm>
        <a:graphic>
          <a:graphicData uri="http://schemas.openxmlformats.org/drawingml/2006/table">
            <a:tbl>
              <a:tblPr firstRow="1" bandRow="1">
                <a:tableStyleId>{394B8895-A2B4-4BD5-ABE0-21AB4F14CA6B}</a:tableStyleId>
              </a:tblPr>
              <a:tblGrid>
                <a:gridCol w="2047623">
                  <a:extLst>
                    <a:ext uri="{9D8B030D-6E8A-4147-A177-3AD203B41FA5}">
                      <a16:colId xmlns:a16="http://schemas.microsoft.com/office/drawing/2014/main" val="1379749093"/>
                    </a:ext>
                  </a:extLst>
                </a:gridCol>
                <a:gridCol w="1651827">
                  <a:extLst>
                    <a:ext uri="{9D8B030D-6E8A-4147-A177-3AD203B41FA5}">
                      <a16:colId xmlns:a16="http://schemas.microsoft.com/office/drawing/2014/main" val="1881585255"/>
                    </a:ext>
                  </a:extLst>
                </a:gridCol>
                <a:gridCol w="1254608">
                  <a:extLst>
                    <a:ext uri="{9D8B030D-6E8A-4147-A177-3AD203B41FA5}">
                      <a16:colId xmlns:a16="http://schemas.microsoft.com/office/drawing/2014/main" val="1361906049"/>
                    </a:ext>
                  </a:extLst>
                </a:gridCol>
                <a:gridCol w="1851925">
                  <a:extLst>
                    <a:ext uri="{9D8B030D-6E8A-4147-A177-3AD203B41FA5}">
                      <a16:colId xmlns:a16="http://schemas.microsoft.com/office/drawing/2014/main" val="521868263"/>
                    </a:ext>
                  </a:extLst>
                </a:gridCol>
                <a:gridCol w="1362655">
                  <a:extLst>
                    <a:ext uri="{9D8B030D-6E8A-4147-A177-3AD203B41FA5}">
                      <a16:colId xmlns:a16="http://schemas.microsoft.com/office/drawing/2014/main" val="5889014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Controller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Array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RAID</a:t>
                      </a:r>
                      <a:r>
                        <a:rPr lang="en-US" altLang="ko-KR" sz="1200" baseline="0" dirty="0"/>
                        <a:t> Array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Drives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Content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7122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ko" sz="1200" dirty="0" err="1"/>
                        <a:t>MegaRAID</a:t>
                      </a:r>
                      <a:r>
                        <a:rPr lang="en-US" altLang="ko" sz="1200" dirty="0"/>
                        <a:t> SAS-3 3108</a:t>
                      </a:r>
                      <a:endParaRPr lang="en-US" altLang="ko-K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Internal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RAID 1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2 x SATA</a:t>
                      </a:r>
                      <a:r>
                        <a:rPr lang="en-US" altLang="ko-KR" sz="1200" baseline="0" dirty="0"/>
                        <a:t> 480GB SSD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OS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726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Hitachi DKC810I Series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FCH2800 Array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RAID 1(2D+2D)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4 x 1.6TB FMD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Database files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2474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Hitachi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en-US" altLang="ko-KR" sz="1200" dirty="0"/>
                        <a:t>DKC810I Series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FCH2800 Array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RAID</a:t>
                      </a:r>
                      <a:r>
                        <a:rPr lang="en-US" altLang="ko-KR" sz="1200" baseline="0" dirty="0"/>
                        <a:t> 1(2D+2D)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4 x 1.6TB FMD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/>
                        <a:t>Redo Logs</a:t>
                      </a:r>
                      <a:endParaRPr lang="ko-KR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5619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3173845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</TotalTime>
  <Words>250</Words>
  <Application>Microsoft Office PowerPoint</Application>
  <PresentationFormat>화면 슬라이드 쇼(16:9)</PresentationFormat>
  <Paragraphs>82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6" baseType="lpstr">
      <vt:lpstr>Arial</vt:lpstr>
      <vt:lpstr>Simple Light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etto</dc:creator>
  <cp:lastModifiedBy>Windows User</cp:lastModifiedBy>
  <cp:revision>10</cp:revision>
  <dcterms:modified xsi:type="dcterms:W3CDTF">2019-06-18T07:42:17Z</dcterms:modified>
</cp:coreProperties>
</file>